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4" r:id="rId7"/>
    <p:sldId id="265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05" y="828288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79398" y="185626"/>
            <a:ext cx="6426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short Briefing on Banking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5" y="2347675"/>
            <a:ext cx="2809875" cy="1661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9726A-A30D-47DC-ABE1-3D7CC53C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294" y="828288"/>
            <a:ext cx="5477661" cy="52821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DFA1AC-8933-1929-1011-2C01715F5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144" y="4240801"/>
            <a:ext cx="1995598" cy="19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394118-EF25-3D1B-6DC2-CF28A0A3A2C9}"/>
              </a:ext>
            </a:extLst>
          </p:cNvPr>
          <p:cNvSpPr txBox="1"/>
          <p:nvPr/>
        </p:nvSpPr>
        <p:spPr>
          <a:xfrm>
            <a:off x="2836506" y="2827174"/>
            <a:ext cx="5262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817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56248" y="1336458"/>
            <a:ext cx="2884038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Loan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13" name="TextBox 86">
            <a:extLst>
              <a:ext uri="{FF2B5EF4-FFF2-40B4-BE49-F238E27FC236}">
                <a16:creationId xmlns:a16="http://schemas.microsoft.com/office/drawing/2014/main" id="{05E981EC-F28F-4834-9447-0A2B82D43029}"/>
              </a:ext>
            </a:extLst>
          </p:cNvPr>
          <p:cNvSpPr txBox="1"/>
          <p:nvPr/>
        </p:nvSpPr>
        <p:spPr>
          <a:xfrm>
            <a:off x="8198364" y="3090446"/>
            <a:ext cx="3948895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Debit And Credit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6562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Banking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/>
              <a:t>Excel Dashboard</a:t>
            </a:r>
            <a:r>
              <a:rPr lang="en-US" sz="1400" dirty="0"/>
              <a:t>: 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/>
              <a:t>SQL Integration</a:t>
            </a:r>
            <a:r>
              <a:rPr lang="en-US" sz="1400" dirty="0"/>
              <a:t>: Load files into a SQL database under a banking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/>
              <a:t>BI Tool Connection</a:t>
            </a:r>
            <a:r>
              <a:rPr lang="en-US" sz="1400" dirty="0"/>
              <a:t>: 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/>
              <a:t>Dashboard Development</a:t>
            </a:r>
            <a:r>
              <a:rPr lang="en-US" sz="1400" dirty="0"/>
              <a:t>: 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/>
              <a:t>Quality Assurance (QA)</a:t>
            </a:r>
            <a:r>
              <a:rPr lang="en-US" sz="1400" dirty="0"/>
              <a:t>: 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/>
              <a:t>Final Presentation : </a:t>
            </a:r>
            <a:r>
              <a:rPr lang="en-US" sz="14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1-Group Details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51" y="82358"/>
            <a:ext cx="2871832" cy="21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0" y="382555"/>
            <a:ext cx="9294465" cy="51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398274" y="1092258"/>
            <a:ext cx="6354864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93950"/>
                </a:solidFill>
              </a:rPr>
              <a:t>Loan Dashboard KPI Description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2F4CB-5F31-483B-B366-0A16E8CA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4" y="1461590"/>
            <a:ext cx="10150679" cy="504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 Amount Funded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Measures the total value of loans disbursed.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the number of loans issued.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Collection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Reflects repayment performance, including principal and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Interest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Captures revenue from loan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Branch-Wise Performance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Analyzes revenue (interest, fees, total) by branch.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State-Wise Loan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geographic distribution of loans.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Religion-Wise Loan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Monitors loan distribution across religious demographics.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Group-Wise Loan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product types (e.g., personal, auto).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Disbursement Trend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changes in loan disbursements over time.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Grade-Wise Loan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Assesses portfolio risk by borrower credit grades.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Counts loans in default.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Client 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borrowers with missed payments.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Loan Rate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Percentage of loans overdue in the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Rate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Proportion of defaulted loans to the total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Loan Status-Wise Loan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Breaks down loans by status (active, delinquent, closed).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Group-Wise Loan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borrowers’ age groups.</a:t>
            </a:r>
          </a:p>
          <a:p>
            <a:pPr marL="22860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b="1" dirty="0">
                <a:latin typeface="Arial" panose="020B0604020202020204" pitchFamily="34" charset="0"/>
              </a:rPr>
              <a:t>Loan Maturity</a:t>
            </a:r>
            <a:r>
              <a:rPr lang="en-US" altLang="en-US" sz="1200" dirty="0">
                <a:latin typeface="Arial" panose="020B0604020202020204" pitchFamily="34" charset="0"/>
              </a:rPr>
              <a:t>: Tracks the timeline until full repayment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Verified Loans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Identifies loans without proper verification.</a:t>
            </a: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087105-6C77-4B73-9E2D-669BE29AE8FD}"/>
              </a:ext>
            </a:extLst>
          </p:cNvPr>
          <p:cNvSpPr/>
          <p:nvPr/>
        </p:nvSpPr>
        <p:spPr>
          <a:xfrm>
            <a:off x="657136" y="157068"/>
            <a:ext cx="9602599" cy="62965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1. Total Loan Amount Funded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monetary value of all loans disbursed to clients.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Indicates the bank's lending capacity and market outreach.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2. Total Loans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number of loans issued, including active and closed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scale of lending activities.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3. Total Collection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amount collected from borrowers, including principal and interest.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repayment performance and cash flow generation.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4. Total Interest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revenue generated from interest on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Reflects the profitability of the bank's lending operations.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5. Branch-Wise (Interest, Fees, Total Revenue)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Revenue breakdown by branch, including interest income, fees, and combined revenue.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performance of individual branches.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6. State-Wise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across different states.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geographic trends in lending.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7. Religion-Wise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distribution categorized by clients’ religious demographics.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Ensures compliance with any diversity or inclusion policies.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8. Product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categorization by product types, e.g., personal, mortgage, or auto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product performance and trends.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9. Disbursement Trend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Historical trend of loan disbursements over time.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growth or decline in lending activities.</a:t>
            </a:r>
          </a:p>
        </p:txBody>
      </p:sp>
    </p:spTree>
    <p:extLst>
      <p:ext uri="{BB962C8B-B14F-4D97-AF65-F5344CB8AC3E}">
        <p14:creationId xmlns:p14="http://schemas.microsoft.com/office/powerpoint/2010/main" val="86138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B47777-E2EC-4FB9-BA8C-6330ACC8B0C3}"/>
              </a:ext>
            </a:extLst>
          </p:cNvPr>
          <p:cNvSpPr/>
          <p:nvPr/>
        </p:nvSpPr>
        <p:spPr>
          <a:xfrm>
            <a:off x="506135" y="280734"/>
            <a:ext cx="9761989" cy="629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10. Grade-Wise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Classification of loans based on borrower credit grades.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risk profile of the loan portfolio.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11. Count of Default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Total number of loans that have defaulted.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Highlights credit risk and loss exposure.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12. Count of Delinquent Clients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clients who have missed payments or are overdue.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Monitors early signs of repayment challenges.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13. Delinquent Loans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loans in delinquency status compared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overall quality of the loan book.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14. Default Loan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defaulted loans relative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Evaluates long-term risk and loss potential.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15. Loan Status-Wise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based on their current status (active, closed, delinquent, defaulted).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Provides a comprehensive overview of the portfolio's health.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16. Age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allocation segmented by borrowers’ age groups.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customer demographics and lending patterns.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17. No Verified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loans issued without full verification or documentation.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compliance gaps or risky lending practices.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18. Loan Maturity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duration until loans are fully repaid.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structure and timeline of the loan portfolio.</a:t>
            </a:r>
          </a:p>
        </p:txBody>
      </p:sp>
    </p:spTree>
    <p:extLst>
      <p:ext uri="{BB962C8B-B14F-4D97-AF65-F5344CB8AC3E}">
        <p14:creationId xmlns:p14="http://schemas.microsoft.com/office/powerpoint/2010/main" val="280640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BD7E44-F7C7-4022-9BBA-39C4B7037692}"/>
              </a:ext>
            </a:extLst>
          </p:cNvPr>
          <p:cNvSpPr/>
          <p:nvPr/>
        </p:nvSpPr>
        <p:spPr>
          <a:xfrm>
            <a:off x="569053" y="789986"/>
            <a:ext cx="11053894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1-Total Credit Amount:</a:t>
            </a:r>
          </a:p>
          <a:p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"Credit".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deposits or credits, which can be compared against total withdrawals.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2-Total Debit Amount: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"Debit".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withdrawals or debits.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3-Credit to Debit Ratio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÷ Total Debit Amount.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Shows the ratio of credits to debits, which helps to understand whether the bank is receiving more deposits than withdrawals.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4-Net Transaction Amount: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- Total Debit Amount.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Measures the net cash flow (positive or negative) for the bank over a period.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5-Account Activity Ratio: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÷ Account balance.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Indicates how active a customer is in relation to their balance.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6-Transactions per Day/Week/Month: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occurring per day, week, or month.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Identifies transaction volume trends over time, helping to detect periods of high or low activity.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2CCE9-0954-462F-90AD-8187D9BFBC71}"/>
              </a:ext>
            </a:extLst>
          </p:cNvPr>
          <p:cNvSpPr/>
          <p:nvPr/>
        </p:nvSpPr>
        <p:spPr>
          <a:xfrm>
            <a:off x="472579" y="389536"/>
            <a:ext cx="5533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93950"/>
                </a:solidFill>
              </a:rPr>
              <a:t>Bank Debit and Credit Dashboard KPI Description </a:t>
            </a:r>
          </a:p>
        </p:txBody>
      </p:sp>
    </p:spTree>
    <p:extLst>
      <p:ext uri="{BB962C8B-B14F-4D97-AF65-F5344CB8AC3E}">
        <p14:creationId xmlns:p14="http://schemas.microsoft.com/office/powerpoint/2010/main" val="124427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C3251B-2D52-4BEE-9B3F-E353DF434273}"/>
              </a:ext>
            </a:extLst>
          </p:cNvPr>
          <p:cNvSpPr/>
          <p:nvPr/>
        </p:nvSpPr>
        <p:spPr>
          <a:xfrm>
            <a:off x="489357" y="725204"/>
            <a:ext cx="1073511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7-Total Transaction Amount by Branch: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Branch.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Measures the total transaction volume per branch, helping to compare branch performance.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Transaction Volume by Bank:</a:t>
            </a:r>
          </a:p>
          <a:p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8-Transaction Volume by Bank:</a:t>
            </a:r>
          </a:p>
          <a:p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Bank Name.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Helps compare the performance of different banks in terms of transaction activity.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9-Transaction Method Distribution: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Count or percentage of transactions grouped by Transaction Method (Bank Transfer, Debit Card, Credit Card, etc.).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Shows which transaction methods are most popular, helping to optimize service offerings.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10-Branch Transaction Growth: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Percentage change in the total transaction amount or volume at each branch over a defined period.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Insight: Identifies whether a particular branch is growing or declining in terms of transaction volume.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11-High-Risk Transaction Flag: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Flag transactions that exceed a predefined amount or show irregular activity (e.g., large withdrawals or deposits).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Helps to identify potentially fraudulent transactions that need further investigation.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12-Suspicious Transaction Frequency: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Count of flagged high-risk transactions over a period.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Measures the frequency of potentially suspicious transactions.</a:t>
            </a:r>
          </a:p>
        </p:txBody>
      </p:sp>
    </p:spTree>
    <p:extLst>
      <p:ext uri="{BB962C8B-B14F-4D97-AF65-F5344CB8AC3E}">
        <p14:creationId xmlns:p14="http://schemas.microsoft.com/office/powerpoint/2010/main" val="42191290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2449</TotalTime>
  <Words>1323</Words>
  <Application>Microsoft Office PowerPoint</Application>
  <PresentationFormat>Widescreen</PresentationFormat>
  <Paragraphs>168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Trebuchet MS</vt:lpstr>
      <vt:lpstr>Wingdings 3</vt:lpstr>
      <vt:lpstr>Facet</vt:lpstr>
      <vt:lpstr>PowerPoint Presentation</vt:lpstr>
      <vt:lpstr>Bank Analytics &amp; Dashboard Analytics for Stake-Holders </vt:lpstr>
      <vt:lpstr>PowerPoint Presentation</vt:lpstr>
      <vt:lpstr>PowerPoint Presentation</vt:lpstr>
      <vt:lpstr>Bank Analytics &amp; Dashboard Analytics for Stake-Holders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Priyanka Jain</cp:lastModifiedBy>
  <cp:revision>274</cp:revision>
  <dcterms:created xsi:type="dcterms:W3CDTF">2019-01-11T06:57:28Z</dcterms:created>
  <dcterms:modified xsi:type="dcterms:W3CDTF">2025-08-15T11:32:14Z</dcterms:modified>
</cp:coreProperties>
</file>